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6" r:id="rId3"/>
    <p:sldId id="258" r:id="rId4"/>
    <p:sldId id="259" r:id="rId5"/>
    <p:sldId id="260" r:id="rId6"/>
    <p:sldId id="262" r:id="rId7"/>
    <p:sldId id="269" r:id="rId8"/>
    <p:sldId id="270" r:id="rId9"/>
    <p:sldId id="265" r:id="rId10"/>
    <p:sldId id="267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4A68"/>
    <a:srgbClr val="608F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02" autoAdjust="0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38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t>7/20/15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7/20/15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7/20/15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7/20/15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localhost:3000')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830" y="94066"/>
            <a:ext cx="7315200" cy="7493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Scalable </a:t>
            </a:r>
            <a:r>
              <a:rPr lang="en-US" dirty="0" err="1" smtClean="0"/>
              <a:t>Hapi.js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61" y="1971782"/>
            <a:ext cx="4508500" cy="31369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494" y="1653232"/>
            <a:ext cx="3918014" cy="3918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8399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Heed the warnings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0" y="2733524"/>
            <a:ext cx="309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code for basic setup</a:t>
            </a:r>
          </a:p>
        </p:txBody>
      </p:sp>
      <p:pic>
        <p:nvPicPr>
          <p:cNvPr id="5" name="Dead Dove Do Not Ea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2213" y="1088571"/>
            <a:ext cx="7080553" cy="531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712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Apply liberally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6114" y="919239"/>
            <a:ext cx="661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Asynchronous I/O</a:t>
            </a:r>
            <a:r>
              <a:rPr lang="en-US" dirty="0"/>
              <a:t> </a:t>
            </a:r>
            <a:r>
              <a:rPr lang="en-US" dirty="0" smtClean="0"/>
              <a:t>such as </a:t>
            </a:r>
            <a:r>
              <a:rPr lang="en-US" dirty="0" err="1"/>
              <a:t>W</a:t>
            </a:r>
            <a:r>
              <a:rPr lang="en-US" dirty="0" err="1" smtClean="0"/>
              <a:t>ebSockets</a:t>
            </a:r>
            <a:r>
              <a:rPr lang="en-US" dirty="0" smtClean="0"/>
              <a:t> and </a:t>
            </a:r>
            <a:r>
              <a:rPr lang="en-US" dirty="0" err="1" smtClean="0"/>
              <a:t>socket.io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16114" y="1256305"/>
            <a:ext cx="661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Orchestration and non-iterative object mapping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6114" y="1572419"/>
            <a:ext cx="661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Proxies!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6114" y="1909485"/>
            <a:ext cx="6619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Tests!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762" y="1903790"/>
            <a:ext cx="3967238" cy="495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49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76211" y="471714"/>
            <a:ext cx="2823027" cy="1439333"/>
          </a:xfrm>
        </p:spPr>
        <p:txBody>
          <a:bodyPr>
            <a:normAutofit fontScale="90000"/>
          </a:bodyPr>
          <a:lstStyle/>
          <a:p>
            <a:r>
              <a:rPr lang="en-US" sz="9600" dirty="0" smtClean="0"/>
              <a:t>Q&amp;A</a:t>
            </a:r>
            <a:endParaRPr lang="en-US" sz="9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974" y="2567683"/>
            <a:ext cx="79375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987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46813"/>
            <a:ext cx="7315200" cy="878679"/>
          </a:xfrm>
        </p:spPr>
        <p:txBody>
          <a:bodyPr>
            <a:normAutofit/>
          </a:bodyPr>
          <a:lstStyle/>
          <a:p>
            <a:r>
              <a:rPr lang="en-US" dirty="0" smtClean="0"/>
              <a:t>Tim Sweet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330150"/>
            <a:ext cx="7315200" cy="562928"/>
          </a:xfrm>
        </p:spPr>
        <p:txBody>
          <a:bodyPr/>
          <a:lstStyle/>
          <a:p>
            <a:r>
              <a:rPr lang="en-US" dirty="0" smtClean="0"/>
              <a:t>Lead Software Engineer - GM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893078"/>
            <a:ext cx="7315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7 years professional development experience.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SDE at Microsoft, Avanade, Experian, </a:t>
            </a:r>
            <a:r>
              <a:rPr lang="en-US" dirty="0" err="1" smtClean="0"/>
              <a:t>Swiftpage</a:t>
            </a:r>
            <a:r>
              <a:rPr lang="en-US" dirty="0" smtClean="0"/>
              <a:t>, and others.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Founder </a:t>
            </a:r>
            <a:r>
              <a:rPr lang="en-US" dirty="0" smtClean="0"/>
              <a:t>- Ornery Development, LLC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Author of </a:t>
            </a:r>
            <a:r>
              <a:rPr lang="en-US" dirty="0" err="1" smtClean="0"/>
              <a:t>ng</a:t>
            </a:r>
            <a:r>
              <a:rPr lang="en-US" dirty="0" smtClean="0"/>
              <a:t>-grid and core Angular UI member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Started career doing desktop support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85" y="4727275"/>
            <a:ext cx="2880925" cy="180922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1592" y="4727275"/>
            <a:ext cx="2728061" cy="18195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2518" y="4727275"/>
            <a:ext cx="2919381" cy="1605659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4285" y="4076647"/>
            <a:ext cx="1891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Hobbies include: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52865" y="112755"/>
            <a:ext cx="1249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About me: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231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037" y="194009"/>
            <a:ext cx="5541226" cy="67022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Scalable </a:t>
            </a:r>
            <a:r>
              <a:rPr lang="en-US" dirty="0" err="1" smtClean="0"/>
              <a:t>Hapi.js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5804" y="1192241"/>
            <a:ext cx="2307533" cy="536222"/>
          </a:xfrm>
        </p:spPr>
        <p:txBody>
          <a:bodyPr>
            <a:normAutofit/>
          </a:bodyPr>
          <a:lstStyle/>
          <a:p>
            <a:r>
              <a:rPr lang="en-US" dirty="0" smtClean="0"/>
              <a:t>Core concepts: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5805" y="1728463"/>
            <a:ext cx="23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node.js</a:t>
            </a:r>
            <a:r>
              <a:rPr lang="en-US" dirty="0" smtClean="0"/>
              <a:t>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42490" y="1728463"/>
            <a:ext cx="5388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</a:t>
            </a:r>
            <a:r>
              <a:rPr lang="en-US" dirty="0" err="1" smtClean="0"/>
              <a:t>ode.js</a:t>
            </a:r>
            <a:r>
              <a:rPr lang="en-US" dirty="0" smtClean="0"/>
              <a:t> is a CLR. (Common Language Runtime)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5805" y="2204028"/>
            <a:ext cx="23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hapi.js</a:t>
            </a:r>
            <a:r>
              <a:rPr lang="en-US" dirty="0" smtClean="0"/>
              <a:t>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42490" y="2204028"/>
            <a:ext cx="4589221" cy="382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hapi.js</a:t>
            </a:r>
            <a:r>
              <a:rPr lang="en-US" dirty="0" smtClean="0"/>
              <a:t> is a web application framework.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5804" y="2688331"/>
            <a:ext cx="23075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REST?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42491" y="2690485"/>
            <a:ext cx="5859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Representational State Transfer or a set of standards for interacting with backend resources in a semantic way. REST is to WSDL what JSON is to SOAP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9581" y="4420813"/>
            <a:ext cx="8002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What is does </a:t>
            </a:r>
            <a:r>
              <a:rPr lang="en-US" b="1" u="sng" dirty="0" smtClean="0"/>
              <a:t>scalable</a:t>
            </a:r>
            <a:r>
              <a:rPr lang="en-US" dirty="0" smtClean="0"/>
              <a:t> mean in software?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9581" y="5067060"/>
            <a:ext cx="8002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Adapting to resource requirements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9581" y="5441170"/>
            <a:ext cx="790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Creating modular components for distributed teams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99581" y="5810502"/>
            <a:ext cx="7908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Flexibility to solve problems different ways</a:t>
            </a:r>
          </a:p>
        </p:txBody>
      </p:sp>
    </p:spTree>
    <p:extLst>
      <p:ext uri="{BB962C8B-B14F-4D97-AF65-F5344CB8AC3E}">
        <p14:creationId xmlns:p14="http://schemas.microsoft.com/office/powerpoint/2010/main" val="2790839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/>
      <p:bldP spid="5" grpId="1"/>
      <p:bldP spid="6" grpId="0"/>
      <p:bldP spid="7" grpId="0"/>
      <p:bldP spid="8" grpId="0"/>
      <p:bldP spid="9" grpId="0"/>
      <p:bldP spid="11" grpId="0"/>
      <p:bldP spid="15" grpId="0"/>
      <p:bldP spid="17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4144" y="282197"/>
            <a:ext cx="2848442" cy="77604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Scalability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573" y="3784767"/>
            <a:ext cx="4974007" cy="28796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008" y="1333499"/>
            <a:ext cx="4764213" cy="23821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32306" y="2234068"/>
            <a:ext cx="260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Started from the bottom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610967" y="5173631"/>
            <a:ext cx="153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Now we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839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0"/>
            <a:ext cx="7315200" cy="72107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</a:t>
            </a:r>
            <a:r>
              <a:rPr lang="en-US" dirty="0" err="1" smtClean="0"/>
              <a:t>hapi.js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" y="721078"/>
            <a:ext cx="8132838" cy="706160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Plugin architecture enables distributed teams to share more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52400" y="1074158"/>
            <a:ext cx="8132838" cy="70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dirty="0" smtClean="0"/>
              <a:t>Configuration over code</a:t>
            </a:r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52400" y="1427238"/>
            <a:ext cx="8132838" cy="70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dirty="0" smtClean="0"/>
              <a:t>Flexible implementations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799" y="2963332"/>
            <a:ext cx="5844201" cy="3857173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152400" y="1780116"/>
            <a:ext cx="8132838" cy="70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dirty="0" err="1" smtClean="0"/>
              <a:t>Walmart</a:t>
            </a:r>
            <a:r>
              <a:rPr lang="en-US" dirty="0" smtClean="0"/>
              <a:t> mobile battle-tested.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4220029"/>
            <a:ext cx="1631043" cy="113483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921" y="3085191"/>
            <a:ext cx="1631043" cy="11348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042" y="5507267"/>
            <a:ext cx="1631043" cy="1134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8399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build="p"/>
      <p:bldP spid="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Setup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6854" y="5260967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 </a:t>
            </a:r>
            <a:r>
              <a:rPr lang="en-US" dirty="0" smtClean="0"/>
              <a:t>to code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6854" y="805744"/>
            <a:ext cx="820905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77AA"/>
                </a:solidFill>
                <a:latin typeface="Consolas" charset="0"/>
              </a:rPr>
              <a:t>var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Consolas" charset="0"/>
              </a:rPr>
              <a:t>Hapi</a:t>
            </a:r>
            <a:r>
              <a:rPr lang="en-US" dirty="0">
                <a:solidFill>
                  <a:schemeClr val="tx2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A67F59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DD4A68"/>
                </a:solidFill>
                <a:latin typeface="Consolas" charset="0"/>
              </a:rPr>
              <a:t>require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669900"/>
                </a:solidFill>
                <a:latin typeface="Consolas" charset="0"/>
              </a:rPr>
              <a:t>hapi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);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rgbClr val="0077AA"/>
                </a:solidFill>
                <a:latin typeface="Consolas" charset="0"/>
              </a:rPr>
              <a:t>var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Consolas" charset="0"/>
              </a:rPr>
              <a:t>server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A67F59"/>
                </a:solidFill>
                <a:latin typeface="Consolas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0077AA"/>
                </a:solidFill>
                <a:latin typeface="Consolas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Consolas" charset="0"/>
              </a:rPr>
              <a:t>Hapi</a:t>
            </a:r>
            <a:r>
              <a:rPr lang="en-US" dirty="0" err="1" smtClean="0">
                <a:solidFill>
                  <a:srgbClr val="999999"/>
                </a:solidFill>
                <a:latin typeface="Consolas" charset="0"/>
              </a:rPr>
              <a:t>.</a:t>
            </a:r>
            <a:r>
              <a:rPr lang="en-US" dirty="0" err="1">
                <a:solidFill>
                  <a:srgbClr val="DD4A68"/>
                </a:solidFill>
                <a:latin typeface="Consolas" charset="0"/>
              </a:rPr>
              <a:t>s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</a:rPr>
              <a:t>erver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 smtClean="0">
                <a:solidFill>
                  <a:srgbClr val="990055"/>
                </a:solidFill>
                <a:latin typeface="Consolas" charset="0"/>
              </a:rPr>
              <a:t>3000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);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endParaRPr lang="en-US" dirty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chemeClr val="tx2"/>
                </a:solidFill>
                <a:latin typeface="Consolas" charset="0"/>
              </a:rPr>
              <a:t>server</a:t>
            </a:r>
            <a:r>
              <a:rPr lang="en-US" dirty="0" err="1" smtClean="0">
                <a:solidFill>
                  <a:srgbClr val="999999"/>
                </a:solidFill>
                <a:latin typeface="Consolas" charset="0"/>
              </a:rPr>
              <a:t>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</a:rPr>
              <a:t>route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({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</a:rPr>
              <a:t>method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'GET'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</a:rPr>
              <a:t>path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'/'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</a:t>
            </a:r>
            <a:r>
              <a:rPr lang="en-US" dirty="0" smtClean="0">
                <a:solidFill>
                  <a:srgbClr val="DD4A68"/>
                </a:solidFill>
                <a:latin typeface="Consolas" charset="0"/>
              </a:rPr>
              <a:t>handler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: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0077AA"/>
                </a:solidFill>
                <a:latin typeface="Consolas" charset="0"/>
              </a:rPr>
              <a:t>function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charset="0"/>
              </a:rPr>
              <a:t>request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,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Consolas" charset="0"/>
              </a:rPr>
              <a:t>reply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{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    </a:t>
            </a:r>
            <a:r>
              <a:rPr lang="en-US" dirty="0" smtClean="0">
                <a:solidFill>
                  <a:srgbClr val="DD4A68"/>
                </a:solidFill>
                <a:latin typeface="Consolas" charset="0"/>
              </a:rPr>
              <a:t>reply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'Hello </a:t>
            </a:r>
            <a:r>
              <a:rPr lang="en-US" dirty="0">
                <a:solidFill>
                  <a:srgbClr val="608F4C"/>
                </a:solidFill>
                <a:latin typeface="Consolas" charset="0"/>
              </a:rPr>
              <a:t>world'); </a:t>
            </a:r>
          </a:p>
          <a:p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 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}</a:t>
            </a:r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</a:t>
            </a:r>
          </a:p>
          <a:p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});</a:t>
            </a:r>
            <a:endParaRPr lang="en-US" dirty="0">
              <a:solidFill>
                <a:srgbClr val="000000"/>
              </a:solidFill>
              <a:latin typeface="Consolas" charset="0"/>
            </a:endParaRPr>
          </a:p>
          <a:p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 err="1" smtClean="0">
                <a:solidFill>
                  <a:schemeClr val="tx2"/>
                </a:solidFill>
                <a:latin typeface="Consolas" charset="0"/>
              </a:rPr>
              <a:t>server</a:t>
            </a:r>
            <a:r>
              <a:rPr lang="en-US" dirty="0" err="1" smtClean="0">
                <a:solidFill>
                  <a:srgbClr val="999999"/>
                </a:solidFill>
                <a:latin typeface="Consolas" charset="0"/>
              </a:rPr>
              <a:t>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</a:rPr>
              <a:t>start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 smtClean="0">
                <a:solidFill>
                  <a:srgbClr val="0077AA"/>
                </a:solidFill>
                <a:latin typeface="Consolas" charset="0"/>
              </a:rPr>
              <a:t>function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()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{</a:t>
            </a:r>
            <a:r>
              <a:rPr lang="en-US" dirty="0">
                <a:solidFill>
                  <a:srgbClr val="000000"/>
                </a:solidFill>
                <a:latin typeface="Consolas" charset="0"/>
              </a:rPr>
              <a:t> </a:t>
            </a:r>
            <a:endParaRPr lang="en-US" dirty="0" smtClean="0">
              <a:solidFill>
                <a:srgbClr val="000000"/>
              </a:solidFill>
              <a:latin typeface="Consola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Consolas" charset="0"/>
              </a:rPr>
              <a:t>    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</a:rPr>
              <a:t>console</a:t>
            </a:r>
            <a:r>
              <a:rPr lang="en-US" dirty="0" err="1" smtClean="0">
                <a:solidFill>
                  <a:srgbClr val="999999"/>
                </a:solidFill>
                <a:latin typeface="Consolas" charset="0"/>
              </a:rPr>
              <a:t>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</a:rPr>
              <a:t>log</a:t>
            </a:r>
            <a:r>
              <a:rPr lang="en-US" dirty="0">
                <a:solidFill>
                  <a:srgbClr val="999999"/>
                </a:solidFill>
                <a:latin typeface="Consolas" charset="0"/>
              </a:rPr>
              <a:t>(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'</a:t>
            </a:r>
            <a:r>
              <a:rPr lang="en-US" dirty="0" err="1">
                <a:solidFill>
                  <a:srgbClr val="669900"/>
                </a:solidFill>
                <a:latin typeface="Consolas" charset="0"/>
              </a:rPr>
              <a:t>Hapi</a:t>
            </a:r>
            <a:r>
              <a:rPr lang="en-US" dirty="0">
                <a:solidFill>
                  <a:srgbClr val="669900"/>
                </a:solidFill>
                <a:latin typeface="Consolas" charset="0"/>
              </a:rPr>
              <a:t> is listening to </a:t>
            </a:r>
            <a:r>
              <a:rPr lang="en-US" dirty="0">
                <a:solidFill>
                  <a:srgbClr val="669900"/>
                </a:solidFill>
                <a:latin typeface="Consolas" charset="0"/>
                <a:hlinkClick r:id="rId2"/>
              </a:rPr>
              <a:t>http://localhost:3000</a:t>
            </a:r>
            <a:r>
              <a:rPr lang="en-US" dirty="0" smtClean="0">
                <a:solidFill>
                  <a:srgbClr val="669900"/>
                </a:solidFill>
                <a:latin typeface="Consolas" charset="0"/>
                <a:hlinkClick r:id="rId2"/>
              </a:rPr>
              <a:t>'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  <a:hlinkClick r:id="rId2"/>
              </a:rPr>
              <a:t>)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;</a:t>
            </a:r>
          </a:p>
          <a:p>
            <a:r>
              <a:rPr lang="en-US" dirty="0">
                <a:solidFill>
                  <a:srgbClr val="999999"/>
                </a:solidFill>
                <a:latin typeface="Consolas" charset="0"/>
              </a:rPr>
              <a:t>}</a:t>
            </a:r>
            <a:r>
              <a:rPr lang="en-US" dirty="0" smtClean="0">
                <a:solidFill>
                  <a:srgbClr val="999999"/>
                </a:solidFill>
                <a:latin typeface="Consolas" charset="0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1508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/>
              <a:t>Plugins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6854" y="603152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 </a:t>
            </a:r>
            <a:r>
              <a:rPr lang="en-US" dirty="0" smtClean="0"/>
              <a:t>to code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6854" y="805743"/>
            <a:ext cx="80754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exports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register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0077AA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server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options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next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 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server.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route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method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'GET'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'/test'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dirty="0" smtClean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handler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>
                <a:solidFill>
                  <a:srgbClr val="0077AA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request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reply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 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  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reply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'test passed'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}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}); 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next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 </a:t>
            </a:r>
            <a:r>
              <a:rPr lang="en-US" dirty="0" smtClean="0">
                <a:solidFill>
                  <a:srgbClr val="92D050"/>
                </a:solidFill>
                <a:latin typeface="Consolas" charset="0"/>
                <a:ea typeface="Consolas" charset="0"/>
                <a:cs typeface="Consolas" charset="0"/>
              </a:rPr>
              <a:t>//IMPORTANT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}; 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 smtClean="0">
                <a:solidFill>
                  <a:schemeClr val="tx2"/>
                </a:solidFill>
                <a:latin typeface="Consolas" charset="0"/>
                <a:ea typeface="Consolas" charset="0"/>
                <a:cs typeface="Consolas" charset="0"/>
              </a:rPr>
              <a:t>exports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register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 smtClean="0">
                <a:solidFill>
                  <a:srgbClr val="FFC000"/>
                </a:solidFill>
                <a:latin typeface="Consolas" charset="0"/>
                <a:ea typeface="Consolas" charset="0"/>
                <a:cs typeface="Consolas" charset="0"/>
              </a:rPr>
              <a:t>attributes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pkg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require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smtClean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'./</a:t>
            </a:r>
            <a:r>
              <a:rPr lang="en-US" dirty="0" err="1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package.json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};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7425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/>
              <a:t>Views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6854" y="6031528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 </a:t>
            </a:r>
            <a:r>
              <a:rPr lang="en-US" dirty="0" smtClean="0"/>
              <a:t>to code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6854" y="805743"/>
            <a:ext cx="80754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server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views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({ 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engines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html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require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smtClean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'handlebars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},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relativeTo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__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dirname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templates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,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helpersPath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smtClean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helpers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}); </a:t>
            </a: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server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route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method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'GET'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path</a:t>
            </a:r>
            <a:r>
              <a:rPr lang="en-US" b="1" dirty="0"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'/'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handler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 </a:t>
            </a:r>
            <a:r>
              <a:rPr lang="en-US" dirty="0">
                <a:solidFill>
                  <a:srgbClr val="0077AA"/>
                </a:solidFill>
                <a:latin typeface="Consolas" charset="0"/>
                <a:ea typeface="Consolas" charset="0"/>
                <a:cs typeface="Consolas" charset="0"/>
              </a:rPr>
              <a:t>function</a:t>
            </a:r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request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reply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 {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</a:t>
            </a:r>
            <a:r>
              <a:rPr lang="en-US" dirty="0" err="1" smtClean="0">
                <a:solidFill>
                  <a:srgbClr val="00B050"/>
                </a:solidFill>
                <a:latin typeface="Consolas" charset="0"/>
                <a:ea typeface="Consolas" charset="0"/>
                <a:cs typeface="Consolas" charset="0"/>
              </a:rPr>
              <a:t>reply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dirty="0" err="1" smtClean="0">
                <a:solidFill>
                  <a:srgbClr val="DD4A68"/>
                </a:solidFill>
                <a:latin typeface="Consolas" charset="0"/>
                <a:ea typeface="Consolas" charset="0"/>
                <a:cs typeface="Consolas" charset="0"/>
              </a:rPr>
              <a:t>view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>
                <a:solidFill>
                  <a:srgbClr val="608F4C"/>
                </a:solidFill>
                <a:latin typeface="Consolas" charset="0"/>
                <a:ea typeface="Consolas" charset="0"/>
                <a:cs typeface="Consolas" charset="0"/>
              </a:rPr>
              <a:t>'index'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 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} 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});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01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114" y="0"/>
            <a:ext cx="7315200" cy="8057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Do not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6114" y="919238"/>
            <a:ext cx="6233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 ORM’s directly from node (or ORMs in general)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6113" y="1256304"/>
            <a:ext cx="7612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Perform CPU intensive tasks, processing data, images, video, etc.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333" y="2963333"/>
            <a:ext cx="5055810" cy="379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8144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306</TotalTime>
  <Words>352</Words>
  <Application>Microsoft Macintosh PowerPoint</Application>
  <PresentationFormat>On-screen Show (4:3)</PresentationFormat>
  <Paragraphs>90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Consolas</vt:lpstr>
      <vt:lpstr>Wingdings</vt:lpstr>
      <vt:lpstr>Arial</vt:lpstr>
      <vt:lpstr>Perspective</vt:lpstr>
      <vt:lpstr>Scalable Hapi.js </vt:lpstr>
      <vt:lpstr>Tim Sweet</vt:lpstr>
      <vt:lpstr>Scalable Hapi.js </vt:lpstr>
      <vt:lpstr>Scalability</vt:lpstr>
      <vt:lpstr>Why hapi.js?</vt:lpstr>
      <vt:lpstr>Setup</vt:lpstr>
      <vt:lpstr>Plugins</vt:lpstr>
      <vt:lpstr>Views</vt:lpstr>
      <vt:lpstr>Do not</vt:lpstr>
      <vt:lpstr>Heed the warnings</vt:lpstr>
      <vt:lpstr>Apply liberally</vt:lpstr>
      <vt:lpstr>Q&amp;A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 Sweet</dc:title>
  <dc:creator>Tim Sweet</dc:creator>
  <cp:lastModifiedBy>Timothy Sweet</cp:lastModifiedBy>
  <cp:revision>17</cp:revision>
  <dcterms:created xsi:type="dcterms:W3CDTF">2015-07-10T01:43:20Z</dcterms:created>
  <dcterms:modified xsi:type="dcterms:W3CDTF">2015-07-21T01:06:44Z</dcterms:modified>
</cp:coreProperties>
</file>

<file path=docProps/thumbnail.jpeg>
</file>